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2" r:id="rId4"/>
    <p:sldId id="265" r:id="rId5"/>
    <p:sldId id="271" r:id="rId6"/>
    <p:sldId id="318" r:id="rId7"/>
    <p:sldId id="336" r:id="rId8"/>
    <p:sldId id="337" r:id="rId9"/>
    <p:sldId id="338" r:id="rId10"/>
    <p:sldId id="349" r:id="rId11"/>
    <p:sldId id="352" r:id="rId12"/>
    <p:sldId id="285" r:id="rId13"/>
    <p:sldId id="286" r:id="rId14"/>
    <p:sldId id="287" r:id="rId15"/>
    <p:sldId id="288" r:id="rId16"/>
    <p:sldId id="341" r:id="rId17"/>
    <p:sldId id="289" r:id="rId18"/>
    <p:sldId id="350" r:id="rId19"/>
    <p:sldId id="351" r:id="rId20"/>
    <p:sldId id="332" r:id="rId21"/>
    <p:sldId id="344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00FF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5CECD-27E0-4F03-BDE0-FF40938D690D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EFB435-0419-46D6-85AC-1587BE9738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41690-A05A-45A2-9806-A15416BDB9C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667D22-DCEE-439C-8A60-6286D7F4BA9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5BF0D-9BCF-4DB1-AD5B-574D013649AC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5DD3EA-61FA-4638-99A0-167816E632BD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EE6C9-12AB-4D0E-BE0B-13850E91DF8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A44C0C-E212-4518-87C2-B743A79C538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1F211B-B0A8-41E2-B610-01FFF28A51A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926A6-85A6-473A-ACFE-F24F309F9BA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9F85B0-C10C-42F2-84BD-D379BD7D99C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8A043-0AB0-4366-A809-139F81BE340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5FB71-2043-44A5-B4ED-092EFF19F0E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5CDCEA-3486-40C3-8E44-F4D3EE33BC7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3AB11E-CA14-4948-83DC-85DD43C1803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131BCF-6925-479B-ABCD-ADA35944D81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864B37-A7A5-46B5-AE6A-7EF93C30B66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F0AC25-DA41-42D1-AA2B-5BB10248D6A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6CED9B-F492-4604-963E-768BB7BF12D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23726-067F-423D-AEBF-66AB95C0794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18638-14AD-4AC8-86F7-AD412B088B7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576452-B582-41FC-B5DE-6FF483143F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30900-1CE2-40F5-B491-C00AA751B6A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4162D-55CE-4836-B67F-080E0D227C8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42440-CC33-46C3-A773-6EB6BE4769DA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81B4-FF5E-4508-BEE6-9843F73E8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FFE44-1318-4940-8407-9F7169DF67C3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D69D-93DB-40B5-A75D-3DEC5472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83776-1721-4445-AFC7-DFD86733F629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E55A7-EC2F-4592-90B6-8BA2CB739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00C52-BC65-4482-8EEB-56B19CEC38A8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8F275-F885-4786-877E-E80E52692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BBB26-8B5B-4833-9635-C93FD5698714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82E8-67EA-4FB1-8186-3FF952815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45DE8-21A9-492A-82CB-2E2A99859752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27544-CEC5-43DE-B182-6DE3C67E8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9C45E-4B3D-492A-AAD6-20E3E46F7FAF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122E-21BB-4983-9656-277B459FC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84FA1-D0F9-4221-98B5-1BFC3E4222E0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06892-A320-4DEE-9CCE-DF809EAE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2E06A-4086-40CD-A34C-2B6937B02ADA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55BC-60BF-445A-8301-2D4242486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4BD2D2-84C2-44CC-8FB9-5B85F8BE219E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B46F-1CE3-4ABB-8819-B3D866D2C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E6944-205E-4640-AF77-85832CD8F417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F699-109F-4B86-B329-FD0D5A191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F8CE4E1-7479-44E3-86A7-94786921DF46}" type="datetimeFigureOut">
              <a:rPr lang="en-US"/>
              <a:pPr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1B0B8D-AC59-48B5-9408-3826E0B9E8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3600" y="5486400"/>
            <a:ext cx="173797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Saujana</a:t>
            </a:r>
            <a:r>
              <a:rPr lang="en-US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 Hotel</a:t>
            </a:r>
            <a:endParaRPr lang="en-US" dirty="0">
              <a:latin typeface="+mn-lt"/>
            </a:endParaRPr>
          </a:p>
        </p:txBody>
      </p:sp>
      <p:pic>
        <p:nvPicPr>
          <p:cNvPr id="33795" name="Content Placeholder 8" descr="DSC0074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457200"/>
            <a:ext cx="3394075" cy="4525963"/>
          </a:xfrm>
        </p:spPr>
      </p:pic>
      <p:pic>
        <p:nvPicPr>
          <p:cNvPr id="33796" name="Picture 3" descr="C:\Documents and Settings\user\Desktop\saujana\DSC007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838200"/>
            <a:ext cx="34194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eddy\Desktop\map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409700" y="34290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Miami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895600" y="2111375"/>
            <a:ext cx="900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London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109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New York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3679825" y="5616575"/>
            <a:ext cx="1509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Johannesburg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295400" y="5268913"/>
            <a:ext cx="111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Sao Paulo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3671888" y="3352800"/>
            <a:ext cx="74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Dubai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7010400" y="2667000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Tokyo</a:t>
            </a: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6324600" y="32004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Shanghai</a:t>
            </a: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7591425" y="6096000"/>
            <a:ext cx="86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Sydney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152400"/>
            <a:ext cx="59436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We are not only at MALAYSIA</a:t>
            </a:r>
          </a:p>
        </p:txBody>
      </p:sp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514350" y="6007100"/>
            <a:ext cx="4721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0243C"/>
                </a:solidFill>
                <a:latin typeface="Calibri" pitchFamily="34" charset="0"/>
                <a:cs typeface="Angsana New" pitchFamily="18" charset="-34"/>
              </a:rPr>
              <a:t>high ads cost shall no longer be an obstacles to SME’s</a:t>
            </a:r>
          </a:p>
          <a:p>
            <a:r>
              <a:rPr lang="en-US" sz="1600" b="1" i="1" dirty="0">
                <a:solidFill>
                  <a:srgbClr val="30243C"/>
                </a:solidFill>
                <a:latin typeface="Calibri" pitchFamily="34" charset="0"/>
                <a:cs typeface="Angsana New" pitchFamily="18" charset="-34"/>
              </a:rPr>
              <a:t>to explore business opportunity in the global arena</a:t>
            </a:r>
          </a:p>
          <a:p>
            <a:endParaRPr lang="en-US" dirty="0">
              <a:latin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Government Buildings and Airport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343400"/>
          </a:xfrm>
        </p:spPr>
        <p:txBody>
          <a:bodyPr>
            <a:normAutofit/>
          </a:bodyPr>
          <a:lstStyle/>
          <a:p>
            <a:pPr marL="800100" lvl="1" indent="-342900" eaLnBrk="1" hangingPunct="1">
              <a:buFont typeface="Arial" pitchFamily="34" charset="0"/>
              <a:buNone/>
            </a:pPr>
            <a:endParaRPr lang="en-US" sz="2000" b="1" smtClean="0">
              <a:solidFill>
                <a:srgbClr val="0070C0"/>
              </a:solidFill>
              <a:cs typeface="Arial" pitchFamily="34" charset="0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KLIA (Arrival Hall)  – MATRADE Business Information Center	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Tourism Development Corporation @ Menara Dato Onn	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Tourism Development Corporation  @ Saloma Restaurant	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MDEC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sz="2000" b="1" smtClean="0">
                <a:solidFill>
                  <a:srgbClr val="FF0000"/>
                </a:solidFill>
                <a:cs typeface="Arial" pitchFamily="34" charset="0"/>
              </a:rPr>
              <a:t>Putrajaya International Convention Center </a:t>
            </a:r>
            <a:endParaRPr lang="en-US" sz="2000" b="1" smtClean="0">
              <a:solidFill>
                <a:srgbClr val="FF0000"/>
              </a:solidFill>
              <a:cs typeface="Arial" pitchFamily="34" charset="0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sz="2000" b="1" smtClean="0">
                <a:cs typeface="Arial" pitchFamily="34" charset="0"/>
              </a:rPr>
              <a:t>SSM</a:t>
            </a:r>
            <a:endParaRPr lang="en-US" sz="2000" b="1" smtClean="0">
              <a:cs typeface="Arial" pitchFamily="34" charset="0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sz="2000" b="1" smtClean="0">
                <a:cs typeface="Arial" pitchFamily="34" charset="0"/>
              </a:rPr>
              <a:t>Immigration Putrajaya </a:t>
            </a:r>
          </a:p>
          <a:p>
            <a:pPr marL="800100" lvl="1" indent="-342900" eaLnBrk="1" hangingPunct="1">
              <a:buFont typeface="Wingdings" pitchFamily="2" charset="2"/>
              <a:buChar char="q"/>
            </a:pPr>
            <a:endParaRPr lang="en-US" sz="2000" smtClean="0"/>
          </a:p>
          <a:p>
            <a:pPr marL="800100" lvl="1" indent="-342900" eaLnBrk="1" hangingPunct="1">
              <a:buFont typeface="Wingdings" pitchFamily="2" charset="2"/>
              <a:buChar char="q"/>
            </a:pPr>
            <a:endParaRPr lang="en-US" sz="2000" smtClean="0"/>
          </a:p>
          <a:p>
            <a:pPr marL="800100" lvl="1" indent="-342900" eaLnBrk="1" hangingPunct="1">
              <a:buFont typeface="Wingdings" pitchFamily="2" charset="2"/>
              <a:buChar char="q"/>
            </a:pPr>
            <a:endParaRPr lang="en-US" sz="2000" smtClean="0"/>
          </a:p>
          <a:p>
            <a:pPr marL="800100" lvl="1" indent="-342900" eaLnBrk="1" hangingPunct="1">
              <a:buFont typeface="Wingdings" pitchFamily="2" charset="2"/>
              <a:buChar char="q"/>
            </a:pPr>
            <a:endParaRPr lang="en-US" sz="2000" smtClean="0"/>
          </a:p>
          <a:p>
            <a:pPr marL="800100" lvl="1" indent="-342900" eaLnBrk="1" hangingPunct="1">
              <a:buFont typeface="Wingdings" pitchFamily="2" charset="2"/>
              <a:buChar char="q"/>
            </a:pPr>
            <a:endParaRPr lang="en-US" sz="2000" smtClean="0"/>
          </a:p>
          <a:p>
            <a:pPr eaLnBrk="1" hangingPunct="1"/>
            <a:endParaRPr lang="fr-FR" sz="2000" smtClean="0"/>
          </a:p>
          <a:p>
            <a:pPr eaLnBrk="1" hangingPunct="1">
              <a:buFont typeface="Arial" pitchFamily="34" charset="0"/>
              <a:buNone/>
            </a:pPr>
            <a:endParaRPr lang="en-US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638800" cy="76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Hotels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3429000" cy="4525963"/>
          </a:xfrm>
        </p:spPr>
        <p:txBody>
          <a:bodyPr/>
          <a:lstStyle/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Concorde Hotel Shah Alam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MINES Wellness Hotel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Novotel KLCity Centre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Legend Hotel KL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Sri Pacific Hotel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World Hotel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Renaissance Hotel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Palace of the Golden Horses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Park Royal Hotel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Federal Hotel Kuala Lumpur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 Pacific KLIA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Hotel Capitol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Maple Suite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Hotel Midah KL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Mandarin Court Hotel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Prescott Inn Medan Tuanku KL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Puteri Park Hotel 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Lanson Place Ambassador Row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Sheraton Subang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Pullman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Holiday Villa Subang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Citrus Hotel KL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AutoNum type="arabicPeriod" startAt="41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AutoNum type="arabicPeriod" startAt="22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smtClean="0"/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endParaRPr lang="en-US" sz="1400" smtClean="0"/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en-US" sz="1400" smtClean="0"/>
          </a:p>
          <a:p>
            <a:pPr>
              <a:spcBef>
                <a:spcPct val="0"/>
              </a:spcBef>
            </a:pPr>
            <a:endParaRPr lang="en-US" sz="1400" smtClean="0"/>
          </a:p>
          <a:p>
            <a:endParaRPr lang="en-US" sz="1400" smtClean="0"/>
          </a:p>
        </p:txBody>
      </p:sp>
      <p:sp>
        <p:nvSpPr>
          <p:cNvPr id="9" name="TextBox 8"/>
          <p:cNvSpPr txBox="1"/>
          <p:nvPr/>
        </p:nvSpPr>
        <p:spPr>
          <a:xfrm>
            <a:off x="3657600" y="685800"/>
            <a:ext cx="3276600" cy="498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3"/>
            </a:pPr>
            <a:r>
              <a:rPr lang="en-US" sz="1400"/>
              <a:t>Corus Hotel KL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Grand Pacific Hotel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Concorde Inn KLIA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Corona Inn KL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Crown Princess KL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Crowne Plaza Mutiara KL</a:t>
            </a:r>
            <a:endParaRPr lang="en-US" sz="14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Duta Vista Executive Suites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Dynasty Hotel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Eastin Hotel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Empress  Hotel Sepang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Grand Seasons Hotel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Holiday Inn Glenmarie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Hotel Equatorial Bangi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Hotel Grand Continental KL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Hotel Malaya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Hotel Nova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Impiana KLCC Hotel and Spa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Klang Histana Hotel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Melia KL</a:t>
            </a:r>
            <a:endParaRPr lang="en-US" sz="14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Pacific Regency Hotel Suites </a:t>
            </a:r>
          </a:p>
          <a:p>
            <a:pPr marL="342900" indent="-342900">
              <a:buFontTx/>
              <a:buAutoNum type="arabicPeriod" startAt="23"/>
            </a:pPr>
            <a:r>
              <a:rPr lang="en-US" sz="1400"/>
              <a:t>Alpha Genesis Hotel </a:t>
            </a:r>
          </a:p>
          <a:p>
            <a:pPr marL="342900" indent="-342900"/>
            <a:endParaRPr lang="en-US" sz="1400"/>
          </a:p>
          <a:p>
            <a:pPr marL="342900" indent="-342900">
              <a:buFont typeface="Arial" pitchFamily="34" charset="0"/>
              <a:buChar char="•"/>
            </a:pPr>
            <a:endParaRPr lang="en-US" sz="1000"/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6324600" y="685800"/>
            <a:ext cx="3581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5"/>
            </a:pPr>
            <a:r>
              <a:rPr lang="en-US" sz="1400"/>
              <a:t>Pearl International Hotel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Picolo Hotel KL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The Coronade Hotel 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The Plaza Hotel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The Royale Bintang Hotel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Vistana Hotel KL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PNB Darby Park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Radius International Hotel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Swiss Garden Hotel KL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Swiss Inn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Ancasa Hotel &amp; Spa KL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Armada Hotel PJ </a:t>
            </a:r>
          </a:p>
          <a:p>
            <a:pPr marL="342900" indent="-342900">
              <a:buFontTx/>
              <a:buAutoNum type="arabicPeriod" startAt="45"/>
            </a:pPr>
            <a:r>
              <a:rPr lang="en-US" sz="1400"/>
              <a:t>Concorde Hotel KL</a:t>
            </a:r>
          </a:p>
          <a:p>
            <a:pPr marL="342900" indent="-342900">
              <a:buFontTx/>
              <a:buAutoNum type="arabicPeriod" startAt="41"/>
            </a:pPr>
            <a:endParaRPr lang="en-US" sz="1400"/>
          </a:p>
          <a:p>
            <a:pPr marL="342900" indent="-342900">
              <a:buFontTx/>
              <a:buAutoNum type="arabicPeriod" startAt="45"/>
            </a:pPr>
            <a:endParaRPr lang="en-US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56388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Shopping Complex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36576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b="1" smtClean="0">
                <a:solidFill>
                  <a:srgbClr val="FF0000"/>
                </a:solidFill>
              </a:rPr>
              <a:t>Bangsar Village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b="1" smtClean="0">
                <a:solidFill>
                  <a:srgbClr val="FF0000"/>
                </a:solidFill>
              </a:rPr>
              <a:t>Low Yat Plaza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Central Market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Maju Junction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Sogo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Ampang Park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Ampang Point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Cheras Leisure Mall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Summit USJ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900" smtClean="0"/>
              <a:t> Pertama Complex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AutoNum type="arabicPeriod" startAt="10"/>
            </a:pPr>
            <a:r>
              <a:rPr lang="en-US" sz="1900" smtClean="0"/>
              <a:t>The Curve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AutoNum type="arabicPeriod" startAt="10"/>
            </a:pPr>
            <a:r>
              <a:rPr lang="en-US" sz="1900" smtClean="0"/>
              <a:t>Cineleisure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AutoNum type="arabicPeriod" startAt="10"/>
            </a:pPr>
            <a:r>
              <a:rPr lang="en-US" sz="1900" smtClean="0"/>
              <a:t>Tropicana Mall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AutoNum type="arabicPeriod" startAt="10"/>
            </a:pPr>
            <a:r>
              <a:rPr lang="en-US" sz="1900" smtClean="0"/>
              <a:t>Bukit Bintang</a:t>
            </a:r>
          </a:p>
          <a:p>
            <a:pPr marL="514350" indent="-51435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56388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Golf Resorts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6172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Saujana Golf and Country Club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Tasik Puteri Golf and Country Club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Templer Park Country Club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smtClean="0">
                <a:solidFill>
                  <a:srgbClr val="FF0000"/>
                </a:solidFill>
              </a:rPr>
              <a:t>Palm Garden Hotel IOI Resort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Mines Golf &amp; Country Resort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Kelab Golf Sultan Abdul Aziz Shah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Glenmarrie Golf &amp; Country Club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Kuala Lumpur Golf &amp; Country Club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Royal Selangor Golf Club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Monterez Golf &amp; Country Club</a:t>
            </a:r>
          </a:p>
          <a:p>
            <a:pPr marL="514350" indent="-514350" eaLnBrk="1" hangingPunct="1">
              <a:buFont typeface="Arial" pitchFamily="34" charset="0"/>
              <a:buNone/>
            </a:pPr>
            <a:endParaRPr lang="en-US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EXHIBITION LIST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990600"/>
          <a:ext cx="7924800" cy="3581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368"/>
                <a:gridCol w="5152972"/>
                <a:gridCol w="838053"/>
                <a:gridCol w="1405407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1998" marR="8199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Exhibition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1998" marR="8199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Venue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1998" marR="8199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81998" marR="8199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GERAK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USAHAWAN 2009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6-8 Feb 09</a:t>
                      </a:r>
                      <a:endParaRPr lang="en-US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MIHAS 2009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MECC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6-10 May 09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SMIDEX 2009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KLCC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3-5 June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FIM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31Jul to 2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IPMEX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6-9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ASIA LABEL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6-9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COMMERCIAL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PRINT PACKAGING &amp; MULTIMEDIA EXHIBITION 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6-9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LAB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ASIA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PWTC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11-13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&amp; HOTEL MALAYSIA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KLCC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11-14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8020" algn="l"/>
                        </a:tabLs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PROPAK MALAYSIA 2009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KLCC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11-14 Aug 09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EXHIBITION LIST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696201" cy="3870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4606"/>
                <a:gridCol w="2295970"/>
                <a:gridCol w="2053824"/>
                <a:gridCol w="1066801"/>
                <a:gridCol w="838199"/>
                <a:gridCol w="1066801"/>
              </a:tblGrid>
              <a:tr h="444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Exhibition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Target Audience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Expected No. of Visitors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Venue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21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Parenthood Expo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General Public, Parents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45000+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MVEC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21-23 Aug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56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World </a:t>
                      </a:r>
                      <a:r>
                        <a:rPr lang="en-US" sz="1200" b="1" dirty="0" err="1"/>
                        <a:t>Argri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/>
                        <a:t>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Related Industry Biz owners, Managers</a:t>
                      </a:r>
                      <a:endParaRPr lang="en-MY" sz="12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(90+% local visitors)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20000+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/>
                        <a:t>PWTC</a:t>
                      </a:r>
                      <a:endParaRPr lang="en-MY" sz="1200" b="1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5-7 Oct </a:t>
                      </a:r>
                      <a:r>
                        <a:rPr lang="en-US" sz="1200" b="1" dirty="0" smtClean="0"/>
                        <a:t>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4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World  Military</a:t>
                      </a:r>
                      <a:r>
                        <a:rPr lang="en-MY" sz="1200" b="1" baseline="0" dirty="0" smtClean="0">
                          <a:latin typeface="+mn-lt"/>
                          <a:ea typeface="Times New Roman"/>
                        </a:rPr>
                        <a:t> Medicine Expo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Related Industry Biz owners, Managers</a:t>
                      </a:r>
                      <a:endParaRPr lang="en-MY" sz="1200" b="1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(90+% local visitors)</a:t>
                      </a:r>
                      <a:endParaRPr lang="en-MY" sz="12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8000+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KLCC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5-7 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4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</a:rPr>
                        <a:t>International</a:t>
                      </a:r>
                      <a:r>
                        <a:rPr lang="en-US" sz="1200" b="1" baseline="0" dirty="0" smtClean="0">
                          <a:latin typeface="+mn-lt"/>
                          <a:ea typeface="Times New Roman"/>
                        </a:rPr>
                        <a:t> Baby Show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General Public, Parents</a:t>
                      </a:r>
                      <a:endParaRPr lang="en-MY" sz="12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20000+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</a:rPr>
                        <a:t>MECC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6-9 </a:t>
                      </a:r>
                      <a:r>
                        <a:rPr lang="en-US" sz="1200" b="1" dirty="0">
                          <a:latin typeface="+mn-lt"/>
                        </a:rPr>
                        <a:t>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4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Second (2</a:t>
                      </a:r>
                      <a:r>
                        <a:rPr lang="en-MY" sz="1200" b="1" baseline="30000" dirty="0" smtClean="0">
                          <a:latin typeface="+mn-lt"/>
                          <a:ea typeface="Times New Roman"/>
                        </a:rPr>
                        <a:t>nd</a:t>
                      </a: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 ) National </a:t>
                      </a:r>
                      <a:r>
                        <a:rPr lang="en-MY" sz="1200" b="1" dirty="0" err="1" smtClean="0">
                          <a:latin typeface="+mn-lt"/>
                          <a:ea typeface="Times New Roman"/>
                        </a:rPr>
                        <a:t>Halal</a:t>
                      </a: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 Forum</a:t>
                      </a:r>
                      <a:r>
                        <a:rPr lang="en-MY" sz="1200" b="1" baseline="0" dirty="0" smtClean="0">
                          <a:latin typeface="+mn-lt"/>
                          <a:ea typeface="Times New Roman"/>
                        </a:rPr>
                        <a:t>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Related Industry Managers, General Public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(90% local visitors)</a:t>
                      </a: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8000+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MECC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7-8 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4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6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Beauty Expo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Related Industry Biz owners, Managers, General Public (90+%</a:t>
                      </a:r>
                      <a:r>
                        <a:rPr lang="en-MY" sz="1200" b="1" baseline="0" dirty="0" smtClean="0">
                          <a:latin typeface="+mn-lt"/>
                          <a:ea typeface="Times New Roman"/>
                        </a:rPr>
                        <a:t> local visitors)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18000+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PWTC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12-15 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4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Times New Roman"/>
                        </a:rPr>
                        <a:t>7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latin typeface="+mn-lt"/>
                          <a:ea typeface="Times New Roman"/>
                        </a:rPr>
                        <a:t>Gomobile</a:t>
                      </a: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Related Industry Managers, General Public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(90% local visitors)</a:t>
                      </a:r>
                      <a:endParaRPr lang="en-MY" sz="1200" b="1" dirty="0">
                        <a:latin typeface="+mn-lt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45000+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KLCC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20-23 </a:t>
                      </a:r>
                      <a:r>
                        <a:rPr lang="en-US" sz="1200" b="1" dirty="0">
                          <a:latin typeface="+mn-lt"/>
                        </a:rPr>
                        <a:t>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EXHIBITION LIST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143000"/>
          <a:ext cx="7696201" cy="3931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4606"/>
                <a:gridCol w="2520994"/>
                <a:gridCol w="1981200"/>
                <a:gridCol w="1056472"/>
                <a:gridCol w="772328"/>
                <a:gridCol w="990601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Exhibition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Target Audience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Expected No. of Visitors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Venue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MY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Ad Asia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Related Industry Biz owners, Managers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dirty="0" smtClean="0">
                          <a:latin typeface="+mn-lt"/>
                        </a:rPr>
                        <a:t>(90% local visitors)</a:t>
                      </a: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8000+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KLCC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22-24 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Livestock Asia 2009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Related Industry Biz owners, Managers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1" dirty="0" smtClean="0">
                          <a:latin typeface="+mn-lt"/>
                        </a:rPr>
                        <a:t>(90% local visitors)</a:t>
                      </a: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15000+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KLCC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27-29 Oct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10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M-</a:t>
                      </a:r>
                      <a:r>
                        <a:rPr lang="en-US" sz="1200" b="1" dirty="0" err="1"/>
                        <a:t>Plas</a:t>
                      </a:r>
                      <a:r>
                        <a:rPr lang="en-US" sz="1200" b="1" dirty="0"/>
                        <a:t>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Related Industry Biz owners, Managers</a:t>
                      </a:r>
                      <a:endParaRPr lang="en-MY" sz="12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(90+% local visitors)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8000+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KLCC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4-7 Nov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414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11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INTRADE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Government Officials, Biz owners, Managers, General Public</a:t>
                      </a:r>
                      <a:endParaRPr lang="en-MY" sz="12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(90+% local visitors)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9000+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MECC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10-12 Nov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3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12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Bio Malaysia 2009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Related Industry Biz owners, Managers</a:t>
                      </a:r>
                      <a:endParaRPr lang="en-MY" sz="12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(90+% local visitors)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8000+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KLCC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17-19 Nov 09</a:t>
                      </a:r>
                      <a:endParaRPr lang="en-MY" sz="1200" b="1" dirty="0">
                        <a:latin typeface="Times New Roman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13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World Furniture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Related Industry Managers, General Public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</a:rPr>
                        <a:t>(90% local visitors)</a:t>
                      </a: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20000+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MECC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b="1" dirty="0" smtClean="0">
                          <a:latin typeface="+mn-lt"/>
                          <a:ea typeface="Times New Roman"/>
                        </a:rPr>
                        <a:t>1-2 Dec 09</a:t>
                      </a:r>
                      <a:endParaRPr lang="en-MY" sz="1200" b="1" dirty="0">
                        <a:latin typeface="+mn-lt"/>
                        <a:ea typeface="Times New Roman"/>
                      </a:endParaRPr>
                    </a:p>
                  </a:txBody>
                  <a:tcPr marL="39887" marR="39887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381000" cy="37155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52401"/>
          <a:ext cx="7315200" cy="538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242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EXCLUSIVE PACKAGE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PREMIER PACKAGE</a:t>
                      </a:r>
                      <a:endParaRPr lang="en-US" sz="2000" b="1" dirty="0"/>
                    </a:p>
                  </a:txBody>
                  <a:tcPr/>
                </a:tc>
              </a:tr>
              <a:tr h="972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Cycle on 42” LCD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30s</a:t>
                      </a:r>
                      <a:r>
                        <a:rPr lang="en-US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cycle randomly @ ALL kiosks (min 5102 cycles per year)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30s cycle @ 12 CUSTOMER SELECT</a:t>
                      </a:r>
                      <a:r>
                        <a:rPr lang="en-US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kiosks (min 12 max 57 cycle</a:t>
                      </a:r>
                      <a:r>
                        <a:rPr lang="en-US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PER DAY)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 AD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r>
                        <a:rPr lang="en-US" baseline="0" dirty="0" smtClean="0"/>
                        <a:t> Category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dirty="0" smtClean="0"/>
                        <a:t>Exhibitions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 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Email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Sponsor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Minute 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299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YES</a:t>
                      </a:r>
                      <a:endParaRPr lang="en-US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505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RM</a:t>
                      </a:r>
                      <a:r>
                        <a:rPr lang="en-US" sz="20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4,990 ONLY*!!</a:t>
                      </a:r>
                      <a:endParaRPr 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RM 59,880</a:t>
                      </a:r>
                      <a:r>
                        <a:rPr lang="en-US" sz="20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ONLY*!!</a:t>
                      </a:r>
                      <a:endParaRPr 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6" name="TextBox 185"/>
          <p:cNvSpPr txBox="1"/>
          <p:nvPr/>
        </p:nvSpPr>
        <p:spPr>
          <a:xfrm>
            <a:off x="457200" y="56388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*All prices are subjected to 5% Government Tax</a:t>
            </a:r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MISSION STATEMENT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Providing affordable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advertisement medium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with interactive platform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enabling Malaysian companies especially the SME’S to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go global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at a faster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pace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56388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Wrap-Around Package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6096000" cy="3154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13" indent="-265113" fontAlgn="auto"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200" dirty="0">
                <a:latin typeface="+mj-lt"/>
              </a:rPr>
              <a:t>1 kiosk @ RM 1,000/month</a:t>
            </a:r>
          </a:p>
          <a:p>
            <a:pPr marL="265113" indent="-265113" fontAlgn="auto"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200" dirty="0">
                <a:latin typeface="+mj-lt"/>
              </a:rPr>
              <a:t>Min sign up for 6 months @ 1 kiosk</a:t>
            </a:r>
          </a:p>
          <a:p>
            <a:pPr marL="265113" indent="-265113" fontAlgn="auto"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200" dirty="0">
                <a:latin typeface="+mj-lt"/>
              </a:rPr>
              <a:t>Sticker design and material (PVC </a:t>
            </a:r>
            <a:r>
              <a:rPr lang="en-US" sz="2400" dirty="0">
                <a:latin typeface="+mn-lt"/>
              </a:rPr>
              <a:t>white base sticker with 1200 dpi printing quality)</a:t>
            </a:r>
          </a:p>
          <a:p>
            <a:pPr marL="265113" indent="-265113" fontAlgn="auto"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Sticker design and material change on monthly basis upon request</a:t>
            </a:r>
            <a:endParaRPr lang="en-US" sz="2200" dirty="0">
              <a:latin typeface="+mj-lt"/>
            </a:endParaRPr>
          </a:p>
        </p:txBody>
      </p:sp>
      <p:pic>
        <p:nvPicPr>
          <p:cNvPr id="56324" name="Picture 6" descr="celcome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133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56388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Optional Package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80010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</a:pPr>
            <a:r>
              <a:rPr lang="en-US" sz="2200">
                <a:latin typeface="Calibri" pitchFamily="34" charset="0"/>
              </a:rPr>
              <a:t>Business.Com.My</a:t>
            </a:r>
            <a:r>
              <a:rPr lang="en-US" sz="2000" baseline="30000">
                <a:latin typeface="Calibri" pitchFamily="34" charset="0"/>
              </a:rPr>
              <a:t>TM</a:t>
            </a:r>
            <a:r>
              <a:rPr lang="en-US" sz="2400">
                <a:latin typeface="Calibri" pitchFamily="34" charset="0"/>
              </a:rPr>
              <a:t> Membership @ RM 688/year 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</a:pPr>
            <a:r>
              <a:rPr lang="en-US" sz="2200">
                <a:latin typeface="Calibri" pitchFamily="34" charset="0"/>
              </a:rPr>
              <a:t>(normal price RM 1,688)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</a:pPr>
            <a:endParaRPr lang="en-US" sz="800">
              <a:latin typeface="Calibri" pitchFamily="34" charset="0"/>
            </a:endParaRP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Free corporate web presence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Products display &amp; trade leads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Global business opportunities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Business matching &amp; networking</a:t>
            </a:r>
          </a:p>
          <a:p>
            <a:pPr marL="265113" indent="-265113">
              <a:spcBef>
                <a:spcPts val="25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http://www.business.com.my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228600"/>
            <a:ext cx="6934200" cy="600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WHY </a:t>
            </a:r>
            <a:r>
              <a:rPr lang="en-US" sz="2800" b="1" dirty="0" err="1">
                <a:solidFill>
                  <a:schemeClr val="bg1"/>
                </a:solidFill>
              </a:rPr>
              <a:t>MEDTradeNet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762000" y="838200"/>
            <a:ext cx="7839075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50 Kiosks strategically located within </a:t>
            </a:r>
            <a:r>
              <a:rPr lang="en-US" sz="2300" b="1" dirty="0" err="1">
                <a:solidFill>
                  <a:srgbClr val="FF0000"/>
                </a:solidFill>
                <a:latin typeface="Calibri" pitchFamily="34" charset="0"/>
              </a:rPr>
              <a:t>Klang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Valley</a:t>
            </a:r>
          </a:p>
          <a:p>
            <a:pPr algn="ctr"/>
            <a:endParaRPr lang="en-US" sz="2300" dirty="0">
              <a:latin typeface="Calibri" pitchFamily="34" charset="0"/>
            </a:endParaRPr>
          </a:p>
          <a:p>
            <a:pPr algn="ctr"/>
            <a:r>
              <a:rPr lang="en-US" sz="2300" b="1" dirty="0" smtClean="0">
                <a:latin typeface="Calibri" pitchFamily="34" charset="0"/>
              </a:rPr>
              <a:t>Exposure to 48 </a:t>
            </a:r>
            <a:r>
              <a:rPr lang="en-US" sz="2300" b="1" dirty="0">
                <a:latin typeface="Calibri" pitchFamily="34" charset="0"/>
              </a:rPr>
              <a:t>“INTERNATIONAL TRADE FAIRS</a:t>
            </a:r>
            <a:r>
              <a:rPr lang="en-US" sz="2300" b="1" dirty="0" smtClean="0">
                <a:latin typeface="Calibri" pitchFamily="34" charset="0"/>
              </a:rPr>
              <a:t>”</a:t>
            </a:r>
          </a:p>
          <a:p>
            <a:pPr algn="ctr"/>
            <a:endParaRPr lang="en-US" sz="2300" b="1" dirty="0">
              <a:latin typeface="Calibri" pitchFamily="34" charset="0"/>
            </a:endParaRP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The only digital trade ads and trade directory </a:t>
            </a:r>
            <a:endParaRPr lang="en-US" sz="23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300" dirty="0">
              <a:latin typeface="Calibri" pitchFamily="34" charset="0"/>
            </a:endParaRPr>
          </a:p>
          <a:p>
            <a:pPr algn="ctr"/>
            <a:r>
              <a:rPr lang="en-US" sz="2300" b="1" dirty="0" smtClean="0">
                <a:latin typeface="Calibri" pitchFamily="34" charset="0"/>
              </a:rPr>
              <a:t>MOST Affordable Package – Starting from RM 4,990</a:t>
            </a:r>
          </a:p>
          <a:p>
            <a:pPr algn="ctr"/>
            <a:endParaRPr lang="en-US" sz="2300" dirty="0">
              <a:latin typeface="Calibri" pitchFamily="34" charset="0"/>
            </a:endParaRPr>
          </a:p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SMIDEC Pre 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approved Marketing Development </a:t>
            </a:r>
            <a:r>
              <a:rPr lang="en-US" sz="2300" b="1" dirty="0" smtClean="0">
                <a:solidFill>
                  <a:srgbClr val="FF0000"/>
                </a:solidFill>
                <a:latin typeface="Calibri" pitchFamily="34" charset="0"/>
              </a:rPr>
              <a:t>Grant - SME’s </a:t>
            </a: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pay only RM 2,495 </a:t>
            </a:r>
            <a:endParaRPr lang="en-US" sz="23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300" dirty="0">
              <a:latin typeface="Calibri" pitchFamily="34" charset="0"/>
            </a:endParaRPr>
          </a:p>
          <a:p>
            <a:pPr algn="ctr"/>
            <a:r>
              <a:rPr lang="en-US" sz="2300" b="1" dirty="0">
                <a:latin typeface="Calibri" pitchFamily="34" charset="0"/>
              </a:rPr>
              <a:t>A project supported by government agencies </a:t>
            </a:r>
            <a:r>
              <a:rPr lang="en-US" sz="2300" b="1" dirty="0" smtClean="0">
                <a:latin typeface="Calibri" pitchFamily="34" charset="0"/>
              </a:rPr>
              <a:t>under  the </a:t>
            </a:r>
            <a:r>
              <a:rPr lang="en-US" sz="2300" b="1" dirty="0">
                <a:latin typeface="Calibri" pitchFamily="34" charset="0"/>
              </a:rPr>
              <a:t>MINISTRY OF INTERNATIONAL TRADE AND INDUSTRY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6850" y="2438400"/>
            <a:ext cx="4267200" cy="3657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latin typeface="Myriad Pro"/>
              </a:rPr>
              <a:t>“Two in One”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Myriad Pro"/>
              </a:rPr>
              <a:t>Compelling Ads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Myriad Pro"/>
              </a:rPr>
              <a:t>+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Myriad Pro"/>
              </a:rPr>
              <a:t>Interactive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Myriad Pro"/>
              </a:rPr>
              <a:t>“rich content”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254061"/>
                </a:solidFill>
                <a:latin typeface="Myriad Pro"/>
              </a:rPr>
              <a:t>digital trade directory </a:t>
            </a:r>
          </a:p>
        </p:txBody>
      </p:sp>
      <p:pic>
        <p:nvPicPr>
          <p:cNvPr id="6147" name="Picture 2" descr="F:\z......KERJAAN\KERJAAN MATRADE\DARI DESKTOP\MATRADE EZKIOSK\syst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1038225"/>
            <a:ext cx="18859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66850" y="1600200"/>
            <a:ext cx="4267200" cy="76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HYBRID KIOSK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atalog\maint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3657600" y="5919788"/>
            <a:ext cx="5214938" cy="836612"/>
            <a:chOff x="3471826" y="5919782"/>
            <a:chExt cx="5214974" cy="836260"/>
          </a:xfrm>
        </p:grpSpPr>
        <p:sp>
          <p:nvSpPr>
            <p:cNvPr id="10" name="Rounded Rectangle 9"/>
            <p:cNvSpPr/>
            <p:nvPr/>
          </p:nvSpPr>
          <p:spPr>
            <a:xfrm>
              <a:off x="3471826" y="5919782"/>
              <a:ext cx="5214974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4267" y="5924542"/>
              <a:ext cx="4310092" cy="831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D0D0D"/>
                  </a:solidFill>
                  <a:latin typeface="Arial Narrow" pitchFamily="34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Unlimited</a:t>
              </a:r>
              <a:r>
                <a:rPr lang="en-US" sz="2400" b="1" dirty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ads display cycles</a:t>
              </a:r>
            </a:p>
            <a:p>
              <a:pPr algn="ctr"/>
              <a:r>
                <a:rPr lang="en-US" sz="2400" b="1" dirty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on 19” Touch Screen Monitor</a:t>
              </a:r>
              <a:endParaRPr lang="en-US" sz="24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6" name="Picture 2" descr="F:\catalog\directo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657600" y="5919787"/>
            <a:ext cx="5214937" cy="785813"/>
            <a:chOff x="3471826" y="5638800"/>
            <a:chExt cx="5214974" cy="785818"/>
          </a:xfrm>
        </p:grpSpPr>
        <p:sp>
          <p:nvSpPr>
            <p:cNvPr id="17" name="Rounded Rectangle 16"/>
            <p:cNvSpPr/>
            <p:nvPr/>
          </p:nvSpPr>
          <p:spPr>
            <a:xfrm>
              <a:off x="3471826" y="5638800"/>
              <a:ext cx="5214974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4266" y="5800726"/>
              <a:ext cx="4310094" cy="585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Digital </a:t>
              </a:r>
              <a:r>
                <a:rPr lang="en-US" sz="3200" b="1" dirty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Trade Directory </a:t>
              </a:r>
              <a:endParaRPr lang="en-US" sz="32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4800" y="990600"/>
            <a:ext cx="5029200" cy="3505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20" name="Picture 2" descr="F:\catalog\conta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700463" y="5919788"/>
            <a:ext cx="5214937" cy="785812"/>
            <a:chOff x="3471826" y="5638800"/>
            <a:chExt cx="5214974" cy="785818"/>
          </a:xfrm>
        </p:grpSpPr>
        <p:sp>
          <p:nvSpPr>
            <p:cNvPr id="22" name="Rounded Rectangle 21"/>
            <p:cNvSpPr/>
            <p:nvPr/>
          </p:nvSpPr>
          <p:spPr>
            <a:xfrm>
              <a:off x="3471826" y="5638800"/>
              <a:ext cx="5214974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24266" y="5715001"/>
              <a:ext cx="4310094" cy="646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0D0D0D"/>
                  </a:solidFill>
                  <a:latin typeface="Arial Narrow" pitchFamily="34" charset="0"/>
                </a:rPr>
                <a:t> </a:t>
              </a:r>
              <a:r>
                <a:rPr lang="en-US" sz="3600" b="1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CONTACT</a:t>
              </a:r>
              <a:endParaRPr lang="en-US" sz="36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28600" y="990600"/>
            <a:ext cx="5029200" cy="3505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4648200"/>
            <a:ext cx="609600" cy="152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26" name="Picture 2" descr="F:\catalog\brochure&amp;galle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5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3733800" y="5919788"/>
            <a:ext cx="5214938" cy="785812"/>
            <a:chOff x="3471826" y="5638800"/>
            <a:chExt cx="5214974" cy="785818"/>
          </a:xfrm>
        </p:grpSpPr>
        <p:sp>
          <p:nvSpPr>
            <p:cNvPr id="28" name="Rounded Rectangle 27"/>
            <p:cNvSpPr/>
            <p:nvPr/>
          </p:nvSpPr>
          <p:spPr>
            <a:xfrm>
              <a:off x="3471826" y="5638800"/>
              <a:ext cx="5214974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24267" y="5715001"/>
              <a:ext cx="4310092" cy="5842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BROCHURE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/ GALLERY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28600" y="990600"/>
            <a:ext cx="5029200" cy="3505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0600" y="4648200"/>
            <a:ext cx="1371600" cy="152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32" name="Picture 2" descr="F:\catalog\websit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275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3733800" y="5919788"/>
            <a:ext cx="5214938" cy="785812"/>
            <a:chOff x="3471826" y="5638800"/>
            <a:chExt cx="5214974" cy="785818"/>
          </a:xfrm>
        </p:grpSpPr>
        <p:sp>
          <p:nvSpPr>
            <p:cNvPr id="34" name="Rounded Rectangle 33"/>
            <p:cNvSpPr/>
            <p:nvPr/>
          </p:nvSpPr>
          <p:spPr>
            <a:xfrm>
              <a:off x="3471826" y="5638800"/>
              <a:ext cx="5214974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24267" y="5715001"/>
              <a:ext cx="4310092" cy="646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0D0D0D"/>
                  </a:solidFill>
                  <a:latin typeface="Arial Narrow" pitchFamily="34" charset="0"/>
                </a:rPr>
                <a:t> </a:t>
              </a:r>
              <a:r>
                <a:rPr lang="en-US" sz="3600" b="1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WEBSITE</a:t>
              </a:r>
              <a:endParaRPr lang="en-US" sz="36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28600" y="990600"/>
            <a:ext cx="5029200" cy="3505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62200" y="4648200"/>
            <a:ext cx="609600" cy="1524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38" name="Picture 2" descr="F:\catalog\emailme&amp;saveto pendriv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5275" y="990600"/>
            <a:ext cx="6791325" cy="543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191000" y="5867400"/>
            <a:ext cx="4800600" cy="830262"/>
            <a:chOff x="3810000" y="5613345"/>
            <a:chExt cx="4800600" cy="830997"/>
          </a:xfrm>
        </p:grpSpPr>
        <p:sp>
          <p:nvSpPr>
            <p:cNvPr id="40" name="Rounded Rectangle 39"/>
            <p:cNvSpPr/>
            <p:nvPr/>
          </p:nvSpPr>
          <p:spPr>
            <a:xfrm>
              <a:off x="3810000" y="5638800"/>
              <a:ext cx="4800600" cy="785818"/>
            </a:xfrm>
            <a:prstGeom prst="roundRect">
              <a:avLst/>
            </a:prstGeom>
            <a:ln/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10000" y="5613345"/>
              <a:ext cx="47244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E-mail / Download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</a:rPr>
                <a:t>E-Contact, Brochure &amp; Gallery </a:t>
              </a: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228600" y="990600"/>
            <a:ext cx="5029200" cy="3505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971800" y="4495800"/>
            <a:ext cx="1066800" cy="3810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4" grpId="0" animBg="1"/>
      <p:bldP spid="25" grpId="0" animBg="1"/>
      <p:bldP spid="30" grpId="0" animBg="1"/>
      <p:bldP spid="31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3000" y="4419600"/>
            <a:ext cx="2397125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3352800"/>
            <a:ext cx="5214938" cy="7858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MY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3838" y="3454400"/>
            <a:ext cx="43116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D0D0D"/>
                </a:solidFill>
                <a:latin typeface="Arial Narrow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Data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Downloading</a:t>
            </a:r>
            <a:endParaRPr lang="en-US" sz="32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5" name="Picture 4" descr="C:\Documents and Settings\eddy\Desktop\m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3465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eddy\Desktop\m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648200"/>
            <a:ext cx="2095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9624552">
            <a:off x="2405063" y="5822950"/>
            <a:ext cx="2498725" cy="180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eddy\Desktop\POWER POINTnew editing\edirectoryatwebs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01587"/>
            <a:ext cx="6324600" cy="4942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5257800" y="5562600"/>
            <a:ext cx="3657600" cy="914400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4419600" y="5502275"/>
            <a:ext cx="51816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D0D0D"/>
                </a:solidFill>
                <a:latin typeface="Arial Narrow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Free e-directory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at www.medtradenet.com.my</a:t>
            </a:r>
          </a:p>
          <a:p>
            <a:pPr algn="ctr"/>
            <a:endParaRPr lang="en-US" sz="32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0"/>
            <a:ext cx="33528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Quality Hotel KL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5410200"/>
            <a:ext cx="3352800" cy="533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Quality Hotel Shah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Alam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30724" name="Picture 2" descr="C:\Users\mint\Desktop\Photos\DSC00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57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mint\Desktop\Photos\DSC00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810000"/>
            <a:ext cx="33528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Brisdale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 Hotel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5410200"/>
            <a:ext cx="3352800" cy="5334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Times New Roman" pitchFamily="18" charset="0"/>
              </a:rPr>
              <a:t>Flamingo By The Lake, KL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2" descr="C:\Users\mint\Desktop\Photos\DSC00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mint\Desktop\Photos\DSC00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5334000"/>
            <a:ext cx="33528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Times New Roman" pitchFamily="18" charset="0"/>
              </a:rPr>
              <a:t>KL Tower</a:t>
            </a:r>
            <a:endParaRPr lang="en-US" sz="2000" dirty="0"/>
          </a:p>
        </p:txBody>
      </p:sp>
      <p:pic>
        <p:nvPicPr>
          <p:cNvPr id="32771" name="Picture 2" descr="C:\Users\mint\Desktop\Photos\DSC00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588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mint\Desktop\Photos\DSC009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2901</TotalTime>
  <Words>1060</Words>
  <Application>Microsoft Office PowerPoint</Application>
  <PresentationFormat>On-screen Show (4:3)</PresentationFormat>
  <Paragraphs>376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MISSION STATEMENT  </vt:lpstr>
      <vt:lpstr>Slide 3</vt:lpstr>
      <vt:lpstr>Slide 4</vt:lpstr>
      <vt:lpstr>Slide 5</vt:lpstr>
      <vt:lpstr>Slide 6</vt:lpstr>
      <vt:lpstr>Quality Hotel KL</vt:lpstr>
      <vt:lpstr>Brisdale Hotel</vt:lpstr>
      <vt:lpstr>KL Tower</vt:lpstr>
      <vt:lpstr>Slide 10</vt:lpstr>
      <vt:lpstr>Slide 11</vt:lpstr>
      <vt:lpstr>Government Buildings and Airport</vt:lpstr>
      <vt:lpstr>Hotels</vt:lpstr>
      <vt:lpstr>Slide 14</vt:lpstr>
      <vt:lpstr>Slide 15</vt:lpstr>
      <vt:lpstr>EXHIBITION LIST</vt:lpstr>
      <vt:lpstr>EXHIBITION LIST</vt:lpstr>
      <vt:lpstr>EXHIBITION LIST</vt:lpstr>
      <vt:lpstr>Slide 19</vt:lpstr>
      <vt:lpstr>Slide 20</vt:lpstr>
      <vt:lpstr>Slide 21</vt:lpstr>
      <vt:lpstr>Slide 22</vt:lpstr>
    </vt:vector>
  </TitlesOfParts>
  <Company>aspati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eddy</dc:creator>
  <cp:lastModifiedBy>Lexiss Pong</cp:lastModifiedBy>
  <cp:revision>366</cp:revision>
  <dcterms:created xsi:type="dcterms:W3CDTF">2009-06-15T02:15:36Z</dcterms:created>
  <dcterms:modified xsi:type="dcterms:W3CDTF">2009-08-20T03:07:08Z</dcterms:modified>
</cp:coreProperties>
</file>